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9144000"/>
  <p:notesSz cx="6858000" cy="9144000"/>
  <p:embeddedFontLst>
    <p:embeddedFont>
      <p:font typeface="Audiowide"/>
      <p:regular r:id="rId17"/>
    </p:embeddedFont>
    <p:embeddedFont>
      <p:font typeface="Abril Fatface"/>
      <p:regular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Helvetica Neue"/>
      <p:regular r:id="rId23"/>
      <p:bold r:id="rId24"/>
      <p:italic r:id="rId25"/>
      <p:boldItalic r:id="rId26"/>
    </p:embeddedFon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h6rg9Z4VUuFh9q+fWsYhscG6x6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udiowide-regular.fntdata"/><Relationship Id="rId16" Type="http://schemas.openxmlformats.org/officeDocument/2006/relationships/slide" Target="slides/slide12.xml"/><Relationship Id="rId19" Type="http://schemas.openxmlformats.org/officeDocument/2006/relationships/font" Target="fonts/Lato-regular.fntdata"/><Relationship Id="rId18" Type="http://schemas.openxmlformats.org/officeDocument/2006/relationships/font" Target="fonts/AbrilFatfac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29ab01ce0_0_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729ab01ce0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729ab01ce0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29ab01ce0_0_10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729ab01ce0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729ab01ce0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d9e6bf7_0_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82cd9e6bf7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82cd9e6bf7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2e7c3472f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82e7c3472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82e7c3472f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2e7c3472f_0_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82e7c3472f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82e7c3472f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2e7c3472f_0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82e7c3472f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82e7c3472f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29ab01ce0_0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729ab01ce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729ab01ce0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9ab01ce0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729ab01ce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729ab01ce0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29ab01ce0_0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729ab01ce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729ab01ce0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29ab01ce0_0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729ab01ce0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729ab01ce0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" name="Google Shape;16;p4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8" name="Google Shape;78;p13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3" name="Google Shape;23;p5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0" name="Google Shape;30;p6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7" name="Google Shape;37;p7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5" name="Google Shape;45;p8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55" name="Google Shape;55;p9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 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sk ID=&#10;Mask position=bottom, center&#10;Mask family= brushstroke, landscape, wide" id="65" name="Google Shape;65;p11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0" name="Google Shape;70;p12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2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1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hyperlink" Target="mailto:BionicTigers10464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mailto:BionicTigers10464@gmail.com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hyperlink" Target="http://lovelandrobotics.weebly.com/team10464" TargetMode="External"/><Relationship Id="rId8" Type="http://schemas.openxmlformats.org/officeDocument/2006/relationships/hyperlink" Target="mailto:BionicTigers10464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17.png"/><Relationship Id="rId7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/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b="1" lang="en-US" sz="6000"/>
              <a:t>Season Planning</a:t>
            </a:r>
            <a:endParaRPr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FTC 10464</a:t>
            </a:r>
            <a:endParaRPr/>
          </a:p>
        </p:txBody>
      </p:sp>
      <p:pic>
        <p:nvPicPr>
          <p:cNvPr descr="A close up of a sign&#10;&#10;Description automatically generated" id="106" name="Google Shape;10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29ab01ce0_0_92"/>
          <p:cNvSpPr txBox="1"/>
          <p:nvPr/>
        </p:nvSpPr>
        <p:spPr>
          <a:xfrm>
            <a:off x="218625" y="202750"/>
            <a:ext cx="8798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Scheduling</a:t>
            </a:r>
            <a:endParaRPr b="1"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5" name="Google Shape;185;g729ab01ce0_0_92"/>
          <p:cNvSpPr txBox="1"/>
          <p:nvPr/>
        </p:nvSpPr>
        <p:spPr>
          <a:xfrm>
            <a:off x="676800" y="934575"/>
            <a:ext cx="7161300" cy="5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Leave a buffer week incase building or programming takes longer than expected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Auto week 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allow programmers to have full control of robot to test with all mechanisms done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Prototype week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Build week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Presentation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Drive practice week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ab01ce0_0_103"/>
          <p:cNvSpPr txBox="1"/>
          <p:nvPr/>
        </p:nvSpPr>
        <p:spPr>
          <a:xfrm>
            <a:off x="218625" y="202750"/>
            <a:ext cx="8798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Scheduling Example</a:t>
            </a:r>
            <a:endParaRPr b="1"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92" name="Google Shape;192;g729ab01ce0_0_103"/>
          <p:cNvPicPr preferRelativeResize="0"/>
          <p:nvPr/>
        </p:nvPicPr>
        <p:blipFill rotWithShape="1">
          <a:blip r:embed="rId3">
            <a:alphaModFix/>
          </a:blip>
          <a:srcRect b="0" l="0" r="0" t="10257"/>
          <a:stretch/>
        </p:blipFill>
        <p:spPr>
          <a:xfrm>
            <a:off x="218625" y="1074550"/>
            <a:ext cx="4286278" cy="5128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729ab01ce0_0_103"/>
          <p:cNvSpPr txBox="1"/>
          <p:nvPr/>
        </p:nvSpPr>
        <p:spPr>
          <a:xfrm>
            <a:off x="4438675" y="1424450"/>
            <a:ext cx="4705200" cy="51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Use google sheets, but napkins work too 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199" name="Google Shape;199;p2"/>
          <p:cNvSpPr txBox="1"/>
          <p:nvPr>
            <p:ph idx="1" type="body"/>
          </p:nvPr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lesson was written by </a:t>
            </a:r>
            <a:r>
              <a:rPr b="1" lang="en-US" sz="1600"/>
              <a:t>The Bionic Tigers 10464</a:t>
            </a:r>
            <a:r>
              <a:rPr lang="en-US" sz="1600"/>
              <a:t> for FTCTutorials.com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You can contact the author at </a:t>
            </a:r>
            <a:endParaRPr b="1" i="1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More lessons for FIRST Tech Challenge are available at www.FTCtutorials.com</a:t>
            </a:r>
            <a:endParaRPr sz="1600"/>
          </a:p>
        </p:txBody>
      </p:sp>
      <p:sp>
        <p:nvSpPr>
          <p:cNvPr id="200" name="Google Shape;200;p2"/>
          <p:cNvSpPr txBox="1"/>
          <p:nvPr>
            <p:ph idx="11" type="ftr"/>
          </p:nvPr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01" name="Google Shape;201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0" lang="en-US" sz="14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02" name="Google Shape;202;p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6">
            <a:alphaModFix/>
          </a:blip>
          <a:srcRect b="27729" l="0" r="0" t="24907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"/>
          <p:cNvSpPr txBox="1"/>
          <p:nvPr/>
        </p:nvSpPr>
        <p:spPr>
          <a:xfrm>
            <a:off x="0" y="1937625"/>
            <a:ext cx="82650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Website:</a:t>
            </a:r>
            <a:endParaRPr b="0" i="0" sz="18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b="0" i="0" lang="en-US" sz="1800" u="sng" cap="none" strike="noStrike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7"/>
              </a:rPr>
              <a:t>http://lovelandrobotics.com/team10464</a:t>
            </a:r>
            <a:endParaRPr b="0" i="0" sz="1800" u="none" cap="none" strike="noStrik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Twitter:</a:t>
            </a:r>
            <a:endParaRPr b="0" i="0" sz="18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b="1" i="0" lang="en-US" sz="1800" u="none" cap="none" strike="noStrik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@</a:t>
            </a:r>
            <a:r>
              <a:rPr b="0" i="0" lang="en-US" sz="1800" u="none" cap="none" strike="noStrike">
                <a:solidFill>
                  <a:srgbClr val="595959"/>
                </a:solidFill>
                <a:latin typeface="Audiowide"/>
                <a:ea typeface="Audiowide"/>
                <a:cs typeface="Audiowide"/>
                <a:sym typeface="Audiowide"/>
              </a:rPr>
              <a:t>BionicTigersFTC</a:t>
            </a:r>
            <a:endParaRPr b="0" i="0" sz="1800" u="none" cap="none" strike="noStrik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Email:</a:t>
            </a:r>
            <a:endParaRPr b="0" i="0" sz="18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b="0" i="0" lang="en-US" sz="1800" u="sng" cap="none" strike="noStrike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8"/>
              </a:rPr>
              <a:t>BionicTigers10464</a:t>
            </a:r>
            <a:r>
              <a:rPr b="1" i="0" lang="en-US" sz="1800" u="sng" cap="none" strike="noStrike">
                <a:solidFill>
                  <a:srgbClr val="0097A7"/>
                </a:solidFill>
                <a:latin typeface="Cambria"/>
                <a:ea typeface="Cambria"/>
                <a:cs typeface="Cambria"/>
                <a:sym typeface="Cambria"/>
                <a:hlinkClick r:id="rId9"/>
              </a:rPr>
              <a:t>@</a:t>
            </a:r>
            <a:r>
              <a:rPr b="0" i="0" lang="en-US" sz="1800" u="sng" cap="none" strike="noStrike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10"/>
              </a:rPr>
              <a:t>gmail.com</a:t>
            </a:r>
            <a:endParaRPr b="0" i="0" sz="1400" u="none" cap="none" strike="noStrik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2cd9e6bf7_0_87"/>
          <p:cNvSpPr/>
          <p:nvPr/>
        </p:nvSpPr>
        <p:spPr>
          <a:xfrm>
            <a:off x="267175" y="1110000"/>
            <a:ext cx="431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82cd9e6bf7_0_87"/>
          <p:cNvSpPr txBox="1"/>
          <p:nvPr/>
        </p:nvSpPr>
        <p:spPr>
          <a:xfrm>
            <a:off x="4050" y="919900"/>
            <a:ext cx="87204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latin typeface="Audiowide"/>
                <a:ea typeface="Audiowide"/>
                <a:cs typeface="Audiowide"/>
                <a:sym typeface="Audiowide"/>
              </a:rPr>
              <a:t>What is season planning?</a:t>
            </a:r>
            <a:endParaRPr b="0" i="0" sz="60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2e7c3472f_0_14"/>
          <p:cNvSpPr/>
          <p:nvPr/>
        </p:nvSpPr>
        <p:spPr>
          <a:xfrm>
            <a:off x="271350" y="293550"/>
            <a:ext cx="431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82e7c3472f_0_14"/>
          <p:cNvSpPr txBox="1"/>
          <p:nvPr/>
        </p:nvSpPr>
        <p:spPr>
          <a:xfrm>
            <a:off x="604100" y="622625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Time Management</a:t>
            </a:r>
            <a:endParaRPr b="1"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1" name="Google Shape;121;g82e7c3472f_0_14"/>
          <p:cNvSpPr txBox="1"/>
          <p:nvPr/>
        </p:nvSpPr>
        <p:spPr>
          <a:xfrm>
            <a:off x="604100" y="1642450"/>
            <a:ext cx="63216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Know all your moving parts</a:t>
            </a:r>
            <a:endParaRPr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Decide priorities</a:t>
            </a:r>
            <a:endParaRPr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Create calendar</a:t>
            </a:r>
            <a:endParaRPr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Meeting agendas</a:t>
            </a:r>
            <a:endParaRPr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_000.png" id="127" name="Google Shape;127;g82e7c3472f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25" y="729388"/>
            <a:ext cx="8332976" cy="53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2e7c3472f_0_44"/>
          <p:cNvSpPr txBox="1"/>
          <p:nvPr/>
        </p:nvSpPr>
        <p:spPr>
          <a:xfrm>
            <a:off x="604100" y="622625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Outreach</a:t>
            </a:r>
            <a:endParaRPr b="1"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4" name="Google Shape;134;g82e7c3472f_0_44"/>
          <p:cNvSpPr txBox="1"/>
          <p:nvPr/>
        </p:nvSpPr>
        <p:spPr>
          <a:xfrm>
            <a:off x="805550" y="1377800"/>
            <a:ext cx="8338500" cy="3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Always plan ahead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Put in work equivalent to benefit 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Decide on the quantity of outreach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 prepared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Requirements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Know the plan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the summer and days off to your advantage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great time to do outreach (not as busy)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29ab01ce0_0_6"/>
          <p:cNvSpPr txBox="1"/>
          <p:nvPr/>
        </p:nvSpPr>
        <p:spPr>
          <a:xfrm>
            <a:off x="136250" y="272725"/>
            <a:ext cx="8798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Strategy and Brainstorming</a:t>
            </a:r>
            <a:endParaRPr b="1"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1" name="Google Shape;141;g729ab01ce0_0_6"/>
          <p:cNvSpPr txBox="1"/>
          <p:nvPr/>
        </p:nvSpPr>
        <p:spPr>
          <a:xfrm>
            <a:off x="136250" y="1082600"/>
            <a:ext cx="4739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Major key to success</a:t>
            </a:r>
            <a:endParaRPr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Set aside appropriate time for strategy</a:t>
            </a:r>
            <a:endParaRPr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-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Plan before you start building/programming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-"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measure twice, cut once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Strategy controls design</a:t>
            </a:r>
            <a:endParaRPr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Char char="-"/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Reevaluate after competition</a:t>
            </a:r>
            <a:endParaRPr sz="3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g729ab01ce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625" y="1623100"/>
            <a:ext cx="4478375" cy="28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29ab01ce0_0_14"/>
          <p:cNvSpPr txBox="1"/>
          <p:nvPr/>
        </p:nvSpPr>
        <p:spPr>
          <a:xfrm>
            <a:off x="136250" y="272725"/>
            <a:ext cx="8798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Build</a:t>
            </a:r>
            <a:endParaRPr b="1"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9" name="Google Shape;149;g729ab01ce0_0_14"/>
          <p:cNvSpPr txBox="1"/>
          <p:nvPr/>
        </p:nvSpPr>
        <p:spPr>
          <a:xfrm>
            <a:off x="446925" y="1004575"/>
            <a:ext cx="4638600" cy="3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Division of work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Initial Design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Follow strategy requirements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Brainstorming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Prototype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Try different mechanisms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Evaluate against strategy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Finalize Design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Decide on mechanisms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Build it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1/27.jpg" id="150" name="Google Shape;150;g729ab01ce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025" y="2192838"/>
            <a:ext cx="1390651" cy="247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/2.jpg" id="151" name="Google Shape;151;g729ab01ce0_0_14"/>
          <p:cNvPicPr preferRelativeResize="0"/>
          <p:nvPr/>
        </p:nvPicPr>
        <p:blipFill rotWithShape="1">
          <a:blip r:embed="rId4">
            <a:alphaModFix/>
          </a:blip>
          <a:srcRect b="26653" l="0" r="0" t="14972"/>
          <a:stretch/>
        </p:blipFill>
        <p:spPr>
          <a:xfrm>
            <a:off x="3930850" y="1245875"/>
            <a:ext cx="1963175" cy="2037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/25.JPG" id="152" name="Google Shape;152;g729ab01ce0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875" y="533400"/>
            <a:ext cx="1963187" cy="1472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/28.jpg" id="153" name="Google Shape;153;g729ab01ce0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0175" y="1399000"/>
            <a:ext cx="2033500" cy="15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729ab01ce0_0_14"/>
          <p:cNvSpPr txBox="1"/>
          <p:nvPr/>
        </p:nvSpPr>
        <p:spPr>
          <a:xfrm>
            <a:off x="3499250" y="5436600"/>
            <a:ext cx="54351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Make sure you are communicating with your programmers to see where they are, what they need built, and when programmers can have the robot to test. Create a nice balance and leave time.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29ab01ce0_0_26"/>
          <p:cNvSpPr txBox="1"/>
          <p:nvPr/>
        </p:nvSpPr>
        <p:spPr>
          <a:xfrm>
            <a:off x="136250" y="272725"/>
            <a:ext cx="8798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Programming</a:t>
            </a:r>
            <a:endParaRPr b="1"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1" name="Google Shape;161;g729ab01ce0_0_26"/>
          <p:cNvSpPr txBox="1"/>
          <p:nvPr/>
        </p:nvSpPr>
        <p:spPr>
          <a:xfrm>
            <a:off x="443525" y="1077825"/>
            <a:ext cx="50385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Autonomous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Lay out objectives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Plan path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Maximize time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Takes a lot of time, so plan ahead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TeleOp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Optimize to drivers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Plan for complexity level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ontroller_1.png" id="162" name="Google Shape;162;g729ab01ce0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288" y="3370475"/>
            <a:ext cx="2191750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Button 6.jpg" id="163" name="Google Shape;163;g729ab01ce0_0_26"/>
          <p:cNvPicPr preferRelativeResize="0"/>
          <p:nvPr/>
        </p:nvPicPr>
        <p:blipFill rotWithShape="1">
          <a:blip r:embed="rId4">
            <a:alphaModFix/>
          </a:blip>
          <a:srcRect b="0" l="79" r="89" t="0"/>
          <a:stretch/>
        </p:blipFill>
        <p:spPr>
          <a:xfrm>
            <a:off x="4725013" y="680919"/>
            <a:ext cx="1065582" cy="107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Button 6.jpg" id="164" name="Google Shape;164;g729ab01ce0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788" y="679908"/>
            <a:ext cx="1065575" cy="107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729ab01ce0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9031" y="1920831"/>
            <a:ext cx="2149100" cy="161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1/6.JPG" id="166" name="Google Shape;166;g729ab01ce0_0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3124" y="494297"/>
            <a:ext cx="1403574" cy="187144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729ab01ce0_0_26"/>
          <p:cNvSpPr txBox="1"/>
          <p:nvPr/>
        </p:nvSpPr>
        <p:spPr>
          <a:xfrm>
            <a:off x="3336025" y="5506575"/>
            <a:ext cx="54351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Make sure you are communicating with your builders to see where they are, what they need programmed, and when programmers can have the robot to test. 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29ab01ce0_0_56"/>
          <p:cNvSpPr txBox="1"/>
          <p:nvPr/>
        </p:nvSpPr>
        <p:spPr>
          <a:xfrm>
            <a:off x="218625" y="202750"/>
            <a:ext cx="87981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Competitions</a:t>
            </a:r>
            <a:endParaRPr b="1" sz="3600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4" name="Google Shape;174;g729ab01ce0_0_56"/>
          <p:cNvSpPr txBox="1"/>
          <p:nvPr/>
        </p:nvSpPr>
        <p:spPr>
          <a:xfrm>
            <a:off x="411850" y="838150"/>
            <a:ext cx="4533600" cy="3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Practice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Autonomous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Driver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Have Robot prepared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Print Engineering Notebook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Turn in award videos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Handouts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Scouting sheet information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Buttons/Bracelets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Displays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Pit displays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Interview visuals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Spirit items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File_003.jpeg" id="175" name="Google Shape;175;g729ab01ce0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273" y="424424"/>
            <a:ext cx="1319374" cy="175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2.jpeg" id="176" name="Google Shape;176;g729ab01ce0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800" y="2239725"/>
            <a:ext cx="1430600" cy="1907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/16.JPG" id="177" name="Google Shape;177;g729ab01ce0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2000" y="368275"/>
            <a:ext cx="1403574" cy="187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729ab01ce0_0_56"/>
          <p:cNvSpPr txBox="1"/>
          <p:nvPr/>
        </p:nvSpPr>
        <p:spPr>
          <a:xfrm>
            <a:off x="5289275" y="4573525"/>
            <a:ext cx="32253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Make a packing list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Make a schedule and plan out your weeks until </a:t>
            </a:r>
            <a:r>
              <a:rPr lang="en-US" sz="1800"/>
              <a:t>competition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2020-03-03T17:05:41Z</dcterms:created>
  <dc:creator>Srinivasan Seshan</dc:creator>
</cp:coreProperties>
</file>